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1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3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1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1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3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7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1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5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D5112-4E6A-4E2D-88A8-996625303C6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3D98-52C3-430C-BAD1-FD5BE267F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5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" y="1219203"/>
            <a:ext cx="1119378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Planning &amp;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- 6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832104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Prof.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Raquim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Nihad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Zehawi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84665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2400"/>
            <a:ext cx="5867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Length of Sag Vertical Curves</a:t>
            </a:r>
            <a:endParaRPr lang="ar-IQ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133600"/>
            <a:ext cx="1051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SSD provided by the headlight,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comfort while driving on the curve,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general appearance of the curve, and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adequate control of drainage at the low point of the curve.</a:t>
            </a:r>
            <a:endParaRPr lang="ar-IQ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281231"/>
            <a:ext cx="1021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minimum length of a sag vertical curve is controlled by:</a:t>
            </a:r>
          </a:p>
        </p:txBody>
      </p:sp>
    </p:spTree>
    <p:extLst>
      <p:ext uri="{BB962C8B-B14F-4D97-AF65-F5344CB8AC3E}">
        <p14:creationId xmlns:p14="http://schemas.microsoft.com/office/powerpoint/2010/main" val="42266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61723"/>
            <a:ext cx="4724400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SSD provided by the headlight</a:t>
            </a:r>
            <a:endParaRPr lang="ar-IQ" sz="24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472" y="28575"/>
            <a:ext cx="5045529" cy="263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2743" y="685801"/>
            <a:ext cx="653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Length based on SSD </a:t>
            </a:r>
            <a:r>
              <a:rPr lang="en-US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Criterion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headlight SSD requirement is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fact that sight distance will be restricted during periods of darkness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96" y="4191000"/>
            <a:ext cx="5168928" cy="81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01490"/>
            <a:ext cx="5085640" cy="86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52" y="2819401"/>
            <a:ext cx="3366343" cy="114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Arrow 12"/>
          <p:cNvSpPr/>
          <p:nvPr/>
        </p:nvSpPr>
        <p:spPr>
          <a:xfrm>
            <a:off x="4100583" y="3208542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993" y="2819400"/>
            <a:ext cx="2438807" cy="93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5334000"/>
            <a:ext cx="400957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ight Arrow 14"/>
          <p:cNvSpPr/>
          <p:nvPr/>
        </p:nvSpPr>
        <p:spPr>
          <a:xfrm>
            <a:off x="4932527" y="5813167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94" y="5410200"/>
            <a:ext cx="328365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669" y="3166920"/>
            <a:ext cx="4210458" cy="171102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36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225188"/>
            <a:ext cx="5508239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000" b="1" spc="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Minimum Length based on Comfort Criterion</a:t>
            </a:r>
            <a:endParaRPr lang="ar-IQ" sz="20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261" y="789805"/>
            <a:ext cx="11416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vehicle travels on a sag vertical curve, both the gravitational and centrifugal forces act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combination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resulting in a greater effect than on a crest vertical curve where these forces act in opposition to each other</a:t>
            </a:r>
            <a:endParaRPr lang="ar-IQ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716" y="2590801"/>
            <a:ext cx="10539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Radial acceleration is not greater than 0.3 m/s2 or  1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/sec2</a:t>
            </a:r>
            <a:endParaRPr lang="ar-IQ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6172201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(comfort)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about 75 percent of that of headlight SSD</a:t>
            </a:r>
            <a:endParaRPr lang="ar-IQ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79" y="3200400"/>
            <a:ext cx="4898639" cy="271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0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460" y="228600"/>
            <a:ext cx="6983258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000" b="1" spc="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Minimum Length of Curve based on Appearance Criterion</a:t>
            </a:r>
            <a:endParaRPr lang="ar-IQ" sz="20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416" y="2743200"/>
            <a:ext cx="5586786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000" b="1" spc="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Minimum Length based on Drainage Criterion</a:t>
            </a:r>
            <a:endParaRPr lang="ar-IQ" sz="20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838200"/>
            <a:ext cx="1082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minimum length of the sag curve is not less than expressed by the following equation: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731427" y="1524001"/>
                <a:ext cx="225837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3200" b="1" i="1">
                            <a:latin typeface="Cambria Math"/>
                          </a:rPr>
                          <m:t>𝒎𝒊𝒏</m:t>
                        </m:r>
                      </m:sub>
                    </m:sSub>
                  </m:oMath>
                </a14:m>
                <a:r>
                  <a:rPr lang="en-US" sz="3200" dirty="0"/>
                  <a:t>  </a:t>
                </a:r>
                <a:r>
                  <a:rPr lang="en-US" sz="3200" b="1" dirty="0"/>
                  <a:t>= 30</a:t>
                </a:r>
                <a:r>
                  <a:rPr lang="en-US" sz="3200" b="1" i="1" dirty="0"/>
                  <a:t>A</a:t>
                </a:r>
                <a:endParaRPr lang="ar-IQ" sz="3200" b="1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427" y="1524001"/>
                <a:ext cx="2258375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500" r="-6486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34351" y="3445639"/>
            <a:ext cx="52238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considered when the road is curbed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267200"/>
            <a:ext cx="769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maximum length requirement rather than a minimum length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105400"/>
            <a:ext cx="1005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minimum slope of 0.35 percent be provided within 50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lowest point of the curve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10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4510" y="16988"/>
            <a:ext cx="157767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4600" y="119136"/>
            <a:ext cx="5637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Length of a Sag Vertical Curve</a:t>
            </a:r>
          </a:p>
        </p:txBody>
      </p:sp>
      <p:sp>
        <p:nvSpPr>
          <p:cNvPr id="5" name="Rectangle 4"/>
          <p:cNvSpPr/>
          <p:nvPr/>
        </p:nvSpPr>
        <p:spPr>
          <a:xfrm>
            <a:off x="336314" y="762001"/>
            <a:ext cx="11615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sag vertical curve is to be designed to join a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grade to a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grade. If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design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 is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Km/h,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minimum length of the curve that will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satisfy all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criteria. Assume 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=3.4m/s2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perception-reaction time  2.5 sec.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315" y="2133601"/>
            <a:ext cx="2909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Determine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65" y="2133600"/>
            <a:ext cx="11801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50808" y="2595266"/>
                <a:ext cx="4245649" cy="1149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𝒔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𝟐𝟖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𝑽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𝟐𝟓𝟒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((</m:t>
                          </m:r>
                          <m:f>
                            <m:f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𝒂</m:t>
                              </m:r>
                            </m:num>
                            <m:den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𝒈</m:t>
                              </m:r>
                            </m:den>
                          </m:f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)±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𝑮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08" y="2595266"/>
                <a:ext cx="4245649" cy="11495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276831" y="2507195"/>
                <a:ext cx="6553200" cy="11410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𝟐𝟖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×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𝟕𝟎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𝟕𝟎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𝟐𝟓𝟒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  <m:r>
                                    <a:rPr lang="en-US" sz="24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4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US" sz="24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𝟗</m:t>
                                  </m:r>
                                  <m:r>
                                    <a:rPr lang="en-US" sz="24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4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𝟖𝟏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𝟎𝟓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831" y="2507195"/>
                <a:ext cx="6553200" cy="11410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4581932" y="2985371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493456" y="3513977"/>
                <a:ext cx="1734193" cy="46166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𝟏𝟏𝟒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456" y="3513977"/>
                <a:ext cx="1734193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70764" y="4015000"/>
            <a:ext cx="9625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Determine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or 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for the headlight sight distance criterion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2041" y="5105401"/>
            <a:ext cx="1200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&gt; L </a:t>
            </a:r>
            <a:endParaRPr lang="en-US" sz="2400" dirty="0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4852348"/>
            <a:ext cx="328365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ight Arrow 14"/>
          <p:cNvSpPr/>
          <p:nvPr/>
        </p:nvSpPr>
        <p:spPr>
          <a:xfrm>
            <a:off x="5458059" y="5243899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6224516" y="4837030"/>
                <a:ext cx="5726888" cy="843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𝟏𝟏𝟒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𝟏𝟐𝟎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𝟏𝟏𝟒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n-US" dirty="0">
                          <a:latin typeface="Cambria Math"/>
                        </a:rPr>
                        <m:t>=</m:t>
                      </m:r>
                      <m:r>
                        <a:rPr lang="en-US" b="1" dirty="0">
                          <a:solidFill>
                            <a:srgbClr val="C00000"/>
                          </a:solidFill>
                          <a:latin typeface="Cambria Math"/>
                        </a:rPr>
                        <m:t>𝟏𝟑𝟓</m:t>
                      </m:r>
                      <m:r>
                        <a:rPr lang="en-US" b="1" dirty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dirty="0">
                          <a:solidFill>
                            <a:srgbClr val="C00000"/>
                          </a:solidFill>
                          <a:latin typeface="Cambria Math"/>
                        </a:rPr>
                        <m:t>𝐦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516" y="4837030"/>
                <a:ext cx="5726888" cy="8432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370764" y="5943600"/>
            <a:ext cx="1831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S &lt; L , then</a:t>
            </a:r>
            <a:endParaRPr lang="en-US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869" y="5842948"/>
            <a:ext cx="2438807" cy="93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ight Arrow 18"/>
          <p:cNvSpPr/>
          <p:nvPr/>
        </p:nvSpPr>
        <p:spPr>
          <a:xfrm>
            <a:off x="5345162" y="6220599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6181080" y="5678557"/>
                <a:ext cx="5172721" cy="849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𝟕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×(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𝟏𝟏𝟒</m:t>
                              </m:r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𝟏𝟐𝟎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𝟏𝟏𝟒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𝟏𝟕𝟓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080" y="5678557"/>
                <a:ext cx="5172721" cy="8490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>
          <a:xfrm>
            <a:off x="4630613" y="3648213"/>
            <a:ext cx="685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1" y="228601"/>
            <a:ext cx="7441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Determine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the curve depending 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066800"/>
            <a:ext cx="5383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Table,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= 17 for Design Speed of 70 Km/h 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7543800" y="1036023"/>
                <a:ext cx="39970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𝑲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𝟏𝟕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𝟏𝟏𝟗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036023"/>
                <a:ext cx="3997056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18448" y="1972186"/>
            <a:ext cx="7063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Determine minimum length for the comfort criterion.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752601" y="2884817"/>
                <a:ext cx="4370427" cy="842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𝑨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𝟑𝟗𝟓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𝟕</m:t>
                          </m:r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𝟕𝟎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𝟑𝟗𝟓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𝟖𝟔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𝟖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2884817"/>
                <a:ext cx="4370427" cy="84285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18449" y="4114801"/>
            <a:ext cx="829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Determine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length for the general appearance criterion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371601" y="5105401"/>
                <a:ext cx="12581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𝑲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𝟑𝟎</m:t>
                      </m:r>
                    </m:oMath>
                  </m:oMathPara>
                </a14:m>
                <a:endParaRPr lang="en-US" sz="2400" b="1" i="1" dirty="0">
                  <a:solidFill>
                    <a:srgbClr val="7030A0"/>
                  </a:solidFill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1" y="5105401"/>
                <a:ext cx="1258101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308048" y="5105401"/>
                <a:ext cx="14007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𝑨</m:t>
                      </m:r>
                    </m:oMath>
                  </m:oMathPara>
                </a14:m>
                <a:endParaRPr lang="en-US" sz="2400" b="1" i="1" dirty="0">
                  <a:solidFill>
                    <a:srgbClr val="7030A0"/>
                  </a:solidFill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048" y="5105401"/>
                <a:ext cx="1400768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334001" y="5105401"/>
                <a:ext cx="30438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𝟐𝟏𝟎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400" b="1" i="1" dirty="0">
                  <a:solidFill>
                    <a:srgbClr val="7030A0"/>
                  </a:solidFill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1" y="5105401"/>
                <a:ext cx="3043847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7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822" y="209036"/>
            <a:ext cx="155669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823" y="762000"/>
            <a:ext cx="112397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sag vertical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stations long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curve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where a grade of -3% leads into the curve and a +2% grade follows the curve, the elevation of PVI = 134’. There is a bridge located 150’ following the PVI with a clearance of 12’ under its bottom whose an elevation of 160’. </a:t>
            </a:r>
          </a:p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required to increase the clearance to be 14’ to allow bigger trucks to pass under the bridge. Determine the length of the new curve.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324601" y="4506029"/>
                <a:ext cx="5165645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da-DK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  <a:ea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da-DK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𝒙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𝑬𝒍𝒆𝒗𝒂𝒕𝒊𝒐𝒏</m:t>
                    </m:r>
                    <m:r>
                      <a:rPr lang="en-US" sz="2000" b="1" i="1">
                        <a:latin typeface="Cambria Math"/>
                      </a:rPr>
                      <m:t> </m:t>
                    </m:r>
                    <m:r>
                      <a:rPr lang="en-US" sz="2000" b="1" i="1">
                        <a:latin typeface="Cambria Math"/>
                      </a:rPr>
                      <m:t>𝒂𝒕</m:t>
                    </m:r>
                    <m:r>
                      <a:rPr lang="en-US" sz="2000" b="1" i="1">
                        <a:latin typeface="Cambria Math"/>
                      </a:rPr>
                      <m:t> </m:t>
                    </m:r>
                    <m:r>
                      <a:rPr lang="en-US" sz="2000" b="1" i="1">
                        <a:latin typeface="Cambria Math"/>
                      </a:rPr>
                      <m:t>𝑷𝑽𝑪</m:t>
                    </m:r>
                  </m:oMath>
                </a14:m>
                <a:endParaRPr lang="ar-IQ" sz="2000" b="1" i="1" dirty="0">
                  <a:latin typeface="Cambria Math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1" y="4506029"/>
                <a:ext cx="5165645" cy="5529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752600" y="2862591"/>
            <a:ext cx="10287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curve should be shorter than the existing one “having the same midpoint</a:t>
            </a:r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8823" y="2893367"/>
            <a:ext cx="1180131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75604" y="3581401"/>
            <a:ext cx="114626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information is for a point under the bridge whose </a:t>
            </a:r>
          </a:p>
          <a:p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elevation  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– 14 = 146’    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horizontal distance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 = L/2 + 150</a:t>
            </a:r>
            <a:endParaRPr lang="en-US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431" y="4554961"/>
            <a:ext cx="5614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the general equation in terms of  L </a:t>
            </a:r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72276" y="5943600"/>
                <a:ext cx="7632282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𝟏𝟒𝟔</m:t>
                    </m:r>
                    <m:r>
                      <a:rPr lang="da-DK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.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𝟎𝟐</m:t>
                            </m:r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𝟎𝟑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𝟏𝟓𝟎</m:t>
                        </m:r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da-DK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latin typeface="Cambria Math"/>
                      </a:rPr>
                      <m:t>𝟎</m:t>
                    </m:r>
                    <m:r>
                      <a:rPr lang="en-US" sz="2000" b="1" i="1">
                        <a:latin typeface="Cambria Math"/>
                      </a:rPr>
                      <m:t>.</m:t>
                    </m:r>
                    <m:r>
                      <a:rPr lang="en-US" sz="2000" b="1" i="1">
                        <a:latin typeface="Cambria Math"/>
                      </a:rPr>
                      <m:t>𝟎𝟑</m:t>
                    </m:r>
                    <m:r>
                      <a:rPr lang="en-US" sz="2000" b="1" i="1">
                        <a:latin typeface="Cambria Math"/>
                      </a:rPr>
                      <m:t> </m:t>
                    </m:r>
                    <m:r>
                      <a:rPr lang="en-US" sz="2000" b="1" i="1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𝑳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𝟏𝟓𝟎</m:t>
                    </m:r>
                    <m:r>
                      <a:rPr lang="en-US" sz="2000" b="1" i="1">
                        <a:latin typeface="Cambria Math"/>
                      </a:rPr>
                      <m:t>)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(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𝟏𝟑𝟓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𝟎𝟑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𝑳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ar-IQ" sz="2000" b="1" i="1" dirty="0">
                  <a:latin typeface="Cambria Math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76" y="5943600"/>
                <a:ext cx="7632282" cy="5529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66673" y="5282724"/>
                <a:ext cx="4614927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200" b="1" i="1">
                        <a:latin typeface="Cambria Math"/>
                        <a:cs typeface="Times New Roman" panose="02020603050405020304" pitchFamily="18" charset="0"/>
                      </a:rPr>
                      <m:t>𝑬𝒍𝒆𝒗𝒂𝒕𝒊𝒐𝒏</m:t>
                    </m:r>
                    <m:r>
                      <a:rPr lang="en-US" sz="2200" b="1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200" b="1" i="1">
                        <a:latin typeface="Cambria Math"/>
                        <a:cs typeface="Times New Roman" panose="02020603050405020304" pitchFamily="18" charset="0"/>
                      </a:rPr>
                      <m:t>𝒂𝒕</m:t>
                    </m:r>
                    <m:r>
                      <a:rPr lang="en-US" sz="2200" b="1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200" b="1" i="1">
                        <a:latin typeface="Cambria Math"/>
                        <a:cs typeface="Times New Roman" panose="02020603050405020304" pitchFamily="18" charset="0"/>
                      </a:rPr>
                      <m:t>𝑷𝑽𝑪</m:t>
                    </m:r>
                  </m:oMath>
                </a14:m>
                <a:r>
                  <a:rPr lang="en-US" sz="2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terms of  L    </a:t>
                </a:r>
                <a:endParaRPr lang="en-US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73" y="5282724"/>
                <a:ext cx="4614927" cy="430887"/>
              </a:xfrm>
              <a:prstGeom prst="rect">
                <a:avLst/>
              </a:prstGeom>
              <a:blipFill rotWithShape="0">
                <a:blip r:embed="rId4"/>
                <a:stretch>
                  <a:fillRect l="-1585" t="-10000" r="-5284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827653" y="5048002"/>
                <a:ext cx="3544948" cy="723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/>
                              <a:cs typeface="Times New Roman" panose="020206030504050203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200" b="1" i="1">
                              <a:latin typeface="Cambria Math"/>
                              <a:cs typeface="Times New Roman" panose="02020603050405020304" pitchFamily="18" charset="0"/>
                            </a:rPr>
                            <m:t>𝑷𝑽𝑪</m:t>
                          </m:r>
                        </m:sub>
                      </m:sSub>
                      <m:r>
                        <a:rPr lang="en-US" sz="2200" b="1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𝟏𝟑𝟓</m:t>
                      </m:r>
                      <m:r>
                        <a:rPr lang="en-US" sz="2200" b="1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200" b="1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𝟎𝟑</m:t>
                      </m:r>
                      <m:r>
                        <a:rPr lang="en-US" sz="2200" b="1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200" b="1" i="1"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𝑳</m:t>
                          </m:r>
                        </m:num>
                        <m:den>
                          <m:r>
                            <a:rPr lang="en-US" sz="2200" b="1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653" y="5048002"/>
                <a:ext cx="3544948" cy="7239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5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4800" y="152400"/>
                <a:ext cx="7632282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𝟏𝟒𝟔</m:t>
                    </m:r>
                    <m:r>
                      <a:rPr lang="da-DK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.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𝟎𝟐</m:t>
                            </m:r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𝟎𝟑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𝟏𝟓𝟎</m:t>
                        </m:r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da-DK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latin typeface="Cambria Math"/>
                      </a:rPr>
                      <m:t>𝟎</m:t>
                    </m:r>
                    <m:r>
                      <a:rPr lang="en-US" sz="2000" b="1" i="1">
                        <a:latin typeface="Cambria Math"/>
                      </a:rPr>
                      <m:t>.</m:t>
                    </m:r>
                    <m:r>
                      <a:rPr lang="en-US" sz="2000" b="1" i="1">
                        <a:latin typeface="Cambria Math"/>
                      </a:rPr>
                      <m:t>𝟎𝟑</m:t>
                    </m:r>
                    <m:r>
                      <a:rPr lang="en-US" sz="2000" b="1" i="1">
                        <a:latin typeface="Cambria Math"/>
                      </a:rPr>
                      <m:t> </m:t>
                    </m:r>
                    <m:r>
                      <a:rPr lang="en-US" sz="2000" b="1" i="1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𝑳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𝟏𝟓𝟎</m:t>
                    </m:r>
                    <m:r>
                      <a:rPr lang="en-US" sz="2000" b="1" i="1">
                        <a:latin typeface="Cambria Math"/>
                      </a:rPr>
                      <m:t>)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(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𝟏𝟑𝟓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𝟎𝟑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𝑳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ar-IQ" sz="2000" b="1" i="1" dirty="0">
                  <a:latin typeface="Cambria Math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"/>
                <a:ext cx="7632282" cy="5529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66589" y="1066801"/>
                <a:ext cx="8203784" cy="5907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𝟏𝟒𝟔</m:t>
                    </m:r>
                    <m:r>
                      <a:rPr lang="da-DK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.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𝟎𝟐𝟓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𝑳</m:t>
                                </m:r>
                              </m:e>
                              <m:sup>
                                <m:r>
                                  <a:rPr lang="en-US" sz="20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𝟏𝟓𝟎</m:t>
                        </m:r>
                        <m:r>
                          <a:rPr lang="en-US" sz="2000" b="1" i="1">
                            <a:latin typeface="Cambria Math"/>
                          </a:rPr>
                          <m:t>𝑳</m:t>
                        </m:r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𝟐𝟐𝟓𝟎𝟎</m:t>
                        </m:r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  <m:sup/>
                    </m:sSup>
                    <m:r>
                      <a:rPr lang="en-US" sz="2000" b="1" i="1">
                        <a:solidFill>
                          <a:srgbClr val="FFC00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/>
                      </a:rPr>
                      <m:t>𝟎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/>
                      </a:rPr>
                      <m:t>.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/>
                      </a:rPr>
                      <m:t>𝟎𝟏𝟓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/>
                      </a:rPr>
                      <m:t>𝑳</m:t>
                    </m:r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latin typeface="Cambria Math"/>
                      </a:rPr>
                      <m:t>𝟒</m:t>
                    </m:r>
                    <m:r>
                      <a:rPr lang="en-US" sz="2000" b="1" i="1">
                        <a:latin typeface="Cambria Math"/>
                      </a:rPr>
                      <m:t>.</m:t>
                    </m:r>
                    <m:r>
                      <a:rPr lang="en-US" sz="2000" b="1" i="1">
                        <a:latin typeface="Cambria Math"/>
                      </a:rPr>
                      <m:t>𝟓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𝟏𝟑𝟓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𝟎𝟏𝟓</m:t>
                    </m:r>
                    <m:r>
                      <a:rPr lang="en-US" sz="2000" b="1" i="1">
                        <a:solidFill>
                          <a:srgbClr val="FFC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𝑳</m:t>
                    </m:r>
                  </m:oMath>
                </a14:m>
                <a:endParaRPr lang="ar-IQ" sz="2000" b="1" i="1" dirty="0">
                  <a:solidFill>
                    <a:srgbClr val="FFC00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89" y="1066801"/>
                <a:ext cx="8203784" cy="5907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18990" y="2133601"/>
                <a:ext cx="5885073" cy="5907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𝟏𝟒𝟔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𝟒</m:t>
                    </m:r>
                    <m:r>
                      <a:rPr lang="en-US" sz="2000" b="1" i="1">
                        <a:latin typeface="Cambria Math"/>
                      </a:rPr>
                      <m:t>.</m:t>
                    </m:r>
                    <m:r>
                      <a:rPr lang="en-US" sz="2000" b="1" i="1">
                        <a:latin typeface="Cambria Math"/>
                      </a:rPr>
                      <m:t>𝟓</m:t>
                    </m:r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latin typeface="Cambria Math"/>
                      </a:rPr>
                      <m:t>𝟏𝟑𝟓</m:t>
                    </m:r>
                    <m:r>
                      <a:rPr lang="da-DK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.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𝟎𝟐𝟓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𝑳</m:t>
                                </m:r>
                              </m:e>
                              <m:sup>
                                <m:r>
                                  <a:rPr lang="en-US" sz="20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𝟏𝟓𝟎</m:t>
                        </m:r>
                        <m:r>
                          <a:rPr lang="en-US" sz="2000" b="1" i="1">
                            <a:latin typeface="Cambria Math"/>
                          </a:rPr>
                          <m:t>𝑳</m:t>
                        </m:r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𝟐𝟐𝟓𝟎𝟎</m:t>
                        </m:r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  <m:sup/>
                    </m:sSup>
                  </m:oMath>
                </a14:m>
                <a:endParaRPr lang="ar-IQ" sz="2000" b="1" i="1" dirty="0">
                  <a:solidFill>
                    <a:srgbClr val="FFC00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90" y="2133601"/>
                <a:ext cx="5885073" cy="59073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18989" y="3429001"/>
                <a:ext cx="4060855" cy="541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𝟏𝟓</m:t>
                        </m:r>
                        <m:r>
                          <a:rPr lang="en-US" sz="2000" b="1" i="1">
                            <a:latin typeface="Cambria Math"/>
                          </a:rPr>
                          <m:t>.</m:t>
                        </m:r>
                        <m:r>
                          <a:rPr lang="en-US" sz="2000" b="1" i="1">
                            <a:latin typeface="Cambria Math"/>
                          </a:rPr>
                          <m:t>𝟓</m:t>
                        </m:r>
                        <m:r>
                          <a:rPr lang="en-US" sz="2000" b="1" i="1">
                            <a:latin typeface="Cambria Math"/>
                          </a:rPr>
                          <m:t>𝑳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𝟎</m:t>
                        </m:r>
                        <m:r>
                          <a:rPr lang="en-US" sz="2000" b="1" i="1">
                            <a:latin typeface="Cambria Math"/>
                          </a:rPr>
                          <m:t>.</m:t>
                        </m:r>
                        <m:r>
                          <a:rPr lang="en-US" sz="2000" b="1" i="1">
                            <a:latin typeface="Cambria Math"/>
                          </a:rPr>
                          <m:t>𝟎𝟐𝟓</m:t>
                        </m:r>
                      </m:den>
                    </m:f>
                    <m:r>
                      <a:rPr lang="da-DK" sz="20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𝟎</m:t>
                        </m:r>
                        <m:r>
                          <a:rPr lang="en-US" sz="2000" b="1" i="1">
                            <a:latin typeface="Cambria Math"/>
                          </a:rPr>
                          <m:t>.</m:t>
                        </m:r>
                        <m:r>
                          <a:rPr lang="en-US" sz="2000" b="1" i="1">
                            <a:latin typeface="Cambria Math"/>
                          </a:rPr>
                          <m:t>𝟐𝟓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𝟏𝟓𝟎</m:t>
                        </m:r>
                        <m:r>
                          <a:rPr lang="en-US" sz="2000" b="1" i="1">
                            <a:latin typeface="Cambria Math"/>
                          </a:rPr>
                          <m:t>𝑳</m:t>
                        </m:r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𝟐𝟐𝟓𝟎𝟎</m:t>
                        </m:r>
                      </m:e>
                      <m:sup/>
                    </m:sSup>
                  </m:oMath>
                </a14:m>
                <a:endParaRPr lang="ar-IQ" sz="2000" b="1" i="1" dirty="0">
                  <a:solidFill>
                    <a:srgbClr val="FFC00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89" y="3429001"/>
                <a:ext cx="4060855" cy="5414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257800" y="3461983"/>
                <a:ext cx="3741858" cy="426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</a:rPr>
                        <m:t>𝟎</m:t>
                      </m:r>
                      <m:r>
                        <a:rPr lang="da-DK" sz="20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da-DK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𝟎</m:t>
                          </m:r>
                          <m:r>
                            <a:rPr lang="en-US" sz="2000" b="1" i="1">
                              <a:latin typeface="Cambria Math"/>
                            </a:rPr>
                            <m:t>.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𝟐𝟓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𝑳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𝟒𝟕𝟎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𝑳</m:t>
                          </m:r>
                          <m:r>
                            <a:rPr lang="en-US" sz="2000" b="1" i="1">
                              <a:latin typeface="Cambria Math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𝟐𝟐𝟓𝟎𝟎</m:t>
                          </m:r>
                        </m:e>
                        <m:sup/>
                      </m:sSup>
                    </m:oMath>
                  </m:oMathPara>
                </a14:m>
                <a:endParaRPr lang="ar-IQ" sz="2000" b="1" i="1" dirty="0">
                  <a:solidFill>
                    <a:srgbClr val="FFC00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461983"/>
                <a:ext cx="3741858" cy="42646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990600" y="4800600"/>
                <a:ext cx="14294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</a:rPr>
                        <m:t>𝑳</m:t>
                      </m:r>
                      <m:r>
                        <a:rPr lang="da-DK" sz="20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da-DK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𝟏𝟖𝟑𝟎</m:t>
                          </m:r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ar-IQ" sz="2000" b="1" i="1" dirty="0">
                  <a:solidFill>
                    <a:srgbClr val="FFC00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800600"/>
                <a:ext cx="1429430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10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640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Highway Planning &amp; Design Lecture - 6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Planning &amp; Design Lecture - 6</dc:title>
  <dc:creator>raquim r</dc:creator>
  <cp:lastModifiedBy>raquim r</cp:lastModifiedBy>
  <cp:revision>3</cp:revision>
  <dcterms:created xsi:type="dcterms:W3CDTF">2018-11-18T19:57:11Z</dcterms:created>
  <dcterms:modified xsi:type="dcterms:W3CDTF">2018-11-18T20:07:37Z</dcterms:modified>
</cp:coreProperties>
</file>